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44"/>
    <p:restoredTop sz="96327"/>
  </p:normalViewPr>
  <p:slideViewPr>
    <p:cSldViewPr snapToGrid="0">
      <p:cViewPr varScale="1">
        <p:scale>
          <a:sx n="136" d="100"/>
          <a:sy n="136" d="100"/>
        </p:scale>
        <p:origin x="5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83E23-5439-6F4F-23E5-CD1B6A0B7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i="0" u="none" strike="noStrike" dirty="0">
                <a:effectLst/>
                <a:latin typeface="-apple-system"/>
              </a:rPr>
              <a:t>Cinematic Shot Generation using Convex Optimization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23B565-22A2-2B8E-6E25-22175A8BF1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Haran </a:t>
            </a:r>
            <a:r>
              <a:rPr lang="en-US" dirty="0" err="1"/>
              <a:t>Raajesh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35545-0837-CC0D-1EB9-AD749EBF893E}"/>
              </a:ext>
            </a:extLst>
          </p:cNvPr>
          <p:cNvSpPr txBox="1"/>
          <p:nvPr/>
        </p:nvSpPr>
        <p:spPr>
          <a:xfrm>
            <a:off x="8389856" y="5257800"/>
            <a:ext cx="3195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202101005, CSE, </a:t>
            </a:r>
            <a:r>
              <a:rPr lang="en-US" dirty="0" err="1"/>
              <a:t>haran.raajesh@students.iiit.ac.in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404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3EEA6-5B89-D33A-9A7D-38E89A21E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problem</a:t>
            </a:r>
          </a:p>
        </p:txBody>
      </p:sp>
      <p:pic>
        <p:nvPicPr>
          <p:cNvPr id="3" name="dance2_noisy2.mp4">
            <a:hlinkClick r:id="" action="ppaction://media"/>
            <a:extLst>
              <a:ext uri="{FF2B5EF4-FFF2-40B4-BE49-F238E27FC236}">
                <a16:creationId xmlns:a16="http://schemas.microsoft.com/office/drawing/2014/main" id="{EB845F56-840D-BB9D-F884-7271950DB6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2174" y="2297677"/>
            <a:ext cx="8625016" cy="394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518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E6CAAA7-23AF-49F0-7F99-526DCAA2E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CONVEX Optimization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7D290-A620-8CAB-DA1C-F0C2336F1D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7"/>
            <a:ext cx="4844521" cy="35417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Minimize a function f</a:t>
            </a:r>
            <a:r>
              <a:rPr lang="en-US" baseline="-25000" dirty="0"/>
              <a:t>0</a:t>
            </a:r>
            <a:r>
              <a:rPr lang="en-US" dirty="0"/>
              <a:t>(x)</a:t>
            </a:r>
          </a:p>
          <a:p>
            <a:r>
              <a:rPr lang="en-US" dirty="0"/>
              <a:t>Subject to a set of constraints: </a:t>
            </a:r>
          </a:p>
          <a:p>
            <a:pPr marL="0"/>
            <a:r>
              <a:rPr lang="en-US" dirty="0"/>
              <a:t>   f</a:t>
            </a:r>
            <a:r>
              <a:rPr lang="en-US" baseline="-25000" dirty="0"/>
              <a:t>i</a:t>
            </a:r>
            <a:r>
              <a:rPr lang="en-US" dirty="0"/>
              <a:t>(x) &lt; 0, i = 1… m</a:t>
            </a:r>
            <a:endParaRPr lang="en-US"/>
          </a:p>
          <a:p>
            <a:pPr marL="0"/>
            <a:r>
              <a:rPr lang="en-US" dirty="0"/>
              <a:t>   Ax = b</a:t>
            </a:r>
            <a:endParaRPr lang="en-US"/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08C8D0-8AEC-F214-0B2E-24EEFA868C3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t="1609" r="3" b="3"/>
          <a:stretch/>
        </p:blipFill>
        <p:spPr>
          <a:xfrm>
            <a:off x="6392335" y="2497720"/>
            <a:ext cx="4655075" cy="304789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3078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51" name="Group 250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52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3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6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1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3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3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07" name="Group 306">
            <a:extLst>
              <a:ext uri="{FF2B5EF4-FFF2-40B4-BE49-F238E27FC236}">
                <a16:creationId xmlns:a16="http://schemas.microsoft.com/office/drawing/2014/main" id="{82EEA7F3-64E0-47B1-9B06-0677EA6FD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08" name="Rectangle 307">
              <a:extLst>
                <a:ext uri="{FF2B5EF4-FFF2-40B4-BE49-F238E27FC236}">
                  <a16:creationId xmlns:a16="http://schemas.microsoft.com/office/drawing/2014/main" id="{F0787433-E8FF-45C5-A1C3-70BC1491B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9" name="Picture 2">
              <a:extLst>
                <a:ext uri="{FF2B5EF4-FFF2-40B4-BE49-F238E27FC236}">
                  <a16:creationId xmlns:a16="http://schemas.microsoft.com/office/drawing/2014/main" id="{A649E977-62EB-4D2F-9AF9-947B5E73C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72B5EA3-158F-3DE5-4B38-FA3B7533F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1003300"/>
            <a:ext cx="8255643" cy="4038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dirty="0"/>
              <a:t>Our goal is to frame the SHAKY BOUNDING BOX PROBLEM AS AN OPTIMIZATION PROBLEM…</a:t>
            </a:r>
          </a:p>
        </p:txBody>
      </p:sp>
    </p:spTree>
    <p:extLst>
      <p:ext uri="{BB962C8B-B14F-4D97-AF65-F5344CB8AC3E}">
        <p14:creationId xmlns:p14="http://schemas.microsoft.com/office/powerpoint/2010/main" val="918610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05061-1448-76BE-16B5-9226E0127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SIMPLER EXAMPLE</a:t>
            </a:r>
          </a:p>
        </p:txBody>
      </p:sp>
      <p:pic>
        <p:nvPicPr>
          <p:cNvPr id="6" name="Content Placeholder 5" descr="A picture containing text, screenshot, plot, line&#10;&#10;Description automatically generated">
            <a:extLst>
              <a:ext uri="{FF2B5EF4-FFF2-40B4-BE49-F238E27FC236}">
                <a16:creationId xmlns:a16="http://schemas.microsoft.com/office/drawing/2014/main" id="{1A6277CE-1E7C-1646-876F-FEB5734816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229" y="1944617"/>
            <a:ext cx="4710820" cy="3541712"/>
          </a:xfrm>
        </p:spPr>
      </p:pic>
      <p:sp>
        <p:nvSpPr>
          <p:cNvPr id="4" name="Notched Right Arrow 3">
            <a:extLst>
              <a:ext uri="{FF2B5EF4-FFF2-40B4-BE49-F238E27FC236}">
                <a16:creationId xmlns:a16="http://schemas.microsoft.com/office/drawing/2014/main" id="{37B91A83-980F-C65B-1B58-B1732B0B1C77}"/>
              </a:ext>
            </a:extLst>
          </p:cNvPr>
          <p:cNvSpPr/>
          <p:nvPr/>
        </p:nvSpPr>
        <p:spPr>
          <a:xfrm>
            <a:off x="5642506" y="3429000"/>
            <a:ext cx="1006998" cy="286473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screenshot, text, line, plot&#10;&#10;Description automatically generated">
            <a:extLst>
              <a:ext uri="{FF2B5EF4-FFF2-40B4-BE49-F238E27FC236}">
                <a16:creationId xmlns:a16="http://schemas.microsoft.com/office/drawing/2014/main" id="{F0BDEED9-0EFD-45B3-C03B-5FFCF4DA7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461" y="1944617"/>
            <a:ext cx="4710821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7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1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2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3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4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5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9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1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3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45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B836AD-F0E4-7C63-9A20-45552AA38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048219" cy="10922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A SIMPLER Example CONT…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5026C71-51E5-C7B1-A355-7B55322F118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577446" y="2413001"/>
                <a:ext cx="9048218" cy="3033180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2000" dirty="0">
                    <a:solidFill>
                      <a:srgbClr val="FFFFFF"/>
                    </a:solidFill>
                  </a:rPr>
                  <a:t>We think of this problem as trying to minimize the following function:</a:t>
                </a:r>
              </a:p>
              <a:p>
                <a:r>
                  <a:rPr lang="en-US" sz="2000" dirty="0">
                    <a:solidFill>
                      <a:srgbClr val="FFFFFF"/>
                    </a:solidFill>
                  </a:rPr>
                  <a:t>  f(r) = ½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>
                        <a:solidFill>
                          <a:srgbClr val="FFFFFF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sz="2000" dirty="0">
                    <a:solidFill>
                      <a:srgbClr val="FFFFFF"/>
                    </a:solidFill>
                  </a:rPr>
                  <a:t> ( r – x)</a:t>
                </a:r>
                <a:r>
                  <a:rPr lang="en-US" sz="2000" baseline="30000" dirty="0">
                    <a:solidFill>
                      <a:srgbClr val="FFFFFF"/>
                    </a:solidFill>
                  </a:rPr>
                  <a:t>2 </a:t>
                </a:r>
                <a:r>
                  <a:rPr lang="en-US" sz="2000" dirty="0">
                    <a:solidFill>
                      <a:srgbClr val="FFFFFF"/>
                    </a:solidFill>
                  </a:rPr>
                  <a:t> + a regularization term that    penalizes   high differences  between consecutive elements in the r vector </a:t>
                </a:r>
              </a:p>
              <a:p>
                <a:r>
                  <a:rPr lang="en-US" sz="2000" dirty="0">
                    <a:solidFill>
                      <a:srgbClr val="FFFFFF"/>
                    </a:solidFill>
                  </a:rPr>
                  <a:t>A suitable regularization term was found to be the summation of a  linear combination of the first order L1 and the third order L1 norms of consecutive elements of the r vector</a:t>
                </a:r>
              </a:p>
              <a:p>
                <a:pPr marL="0" indent="0">
                  <a:buNone/>
                </a:pPr>
                <a:endParaRPr lang="en-US" sz="2000" dirty="0">
                  <a:solidFill>
                    <a:srgbClr val="FFFFFF"/>
                  </a:solidFill>
                </a:endParaRPr>
              </a:p>
              <a:p>
                <a:pPr marL="0" indent="0">
                  <a:buNone/>
                </a:pPr>
                <a:endParaRPr lang="en-US" sz="2000" dirty="0">
                  <a:solidFill>
                    <a:srgbClr val="FFFFFF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5026C71-51E5-C7B1-A355-7B55322F11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77446" y="2413001"/>
                <a:ext cx="9048218" cy="3033180"/>
              </a:xfrm>
              <a:blipFill>
                <a:blip r:embed="rId3"/>
                <a:stretch>
                  <a:fillRect l="-982" t="-9623" r="-14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9594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6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87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6805A55-673C-C8F7-BE29-F0BC8360B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BACK TO the Bounding BOX PROBELM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81A7A-0B5E-646B-9E03-E52255334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r>
              <a:rPr lang="en-US"/>
              <a:t>The bounding box for a dancer in each frame, is defined by the coordinates of center and its height.</a:t>
            </a:r>
          </a:p>
          <a:p>
            <a:r>
              <a:rPr lang="en-US"/>
              <a:t>So we can consider the x coordinate of the center, y coordinate of the center, and the height of the bounding boxes in all the frames of the video to be the noisy signal that we have to smoothen out</a:t>
            </a:r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400922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E6BD8-0E3F-1B93-30B7-ED981697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the problem to our example</a:t>
            </a:r>
          </a:p>
        </p:txBody>
      </p:sp>
      <p:pic>
        <p:nvPicPr>
          <p:cNvPr id="11" name="Content Placeholder 10" descr="A picture containing line, plot, diagram, screenshot&#10;&#10;Description automatically generated">
            <a:extLst>
              <a:ext uri="{FF2B5EF4-FFF2-40B4-BE49-F238E27FC236}">
                <a16:creationId xmlns:a16="http://schemas.microsoft.com/office/drawing/2014/main" id="{B127180A-D5A6-69A5-6866-818AFCEA3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0456" y="5011838"/>
            <a:ext cx="7076612" cy="1645548"/>
          </a:xfrm>
        </p:spPr>
      </p:pic>
      <p:pic>
        <p:nvPicPr>
          <p:cNvPr id="13" name="Picture 12" descr="A picture containing line, plot, diagram, screenshot&#10;&#10;Description automatically generated">
            <a:extLst>
              <a:ext uri="{FF2B5EF4-FFF2-40B4-BE49-F238E27FC236}">
                <a16:creationId xmlns:a16="http://schemas.microsoft.com/office/drawing/2014/main" id="{6E387B32-9D2B-6EC2-FD6B-190C4A35F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456" y="2555375"/>
            <a:ext cx="7076612" cy="17472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2915D1F-32C1-3A78-9BE7-3BE302B6E95E}"/>
              </a:ext>
            </a:extLst>
          </p:cNvPr>
          <p:cNvSpPr txBox="1"/>
          <p:nvPr/>
        </p:nvSpPr>
        <p:spPr>
          <a:xfrm>
            <a:off x="2048719" y="1896109"/>
            <a:ext cx="7338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      X</a:t>
            </a:r>
            <a:r>
              <a:rPr lang="en-US" baseline="-25000" dirty="0"/>
              <a:t>c</a:t>
            </a:r>
            <a:r>
              <a:rPr lang="en-US" dirty="0"/>
              <a:t>						Y</a:t>
            </a:r>
            <a:r>
              <a:rPr lang="en-US" baseline="-25000" dirty="0"/>
              <a:t>c</a:t>
            </a:r>
            <a:r>
              <a:rPr lang="en-US" dirty="0"/>
              <a:t>				   Height</a:t>
            </a:r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4DC6C61B-6B89-3D1C-7AA5-6C613465391D}"/>
              </a:ext>
            </a:extLst>
          </p:cNvPr>
          <p:cNvSpPr/>
          <p:nvPr/>
        </p:nvSpPr>
        <p:spPr>
          <a:xfrm>
            <a:off x="5594119" y="4483611"/>
            <a:ext cx="254643" cy="3472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60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D5793-6D73-0B9B-C1DF-D2B9648FE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OUTPUT</a:t>
            </a:r>
            <a:br>
              <a:rPr lang="en-US" dirty="0"/>
            </a:br>
            <a:endParaRPr lang="en-US" dirty="0"/>
          </a:p>
        </p:txBody>
      </p:sp>
      <p:pic>
        <p:nvPicPr>
          <p:cNvPr id="3" name="dance2_smooth2.mp4">
            <a:hlinkClick r:id="" action="ppaction://media"/>
            <a:extLst>
              <a:ext uri="{FF2B5EF4-FFF2-40B4-BE49-F238E27FC236}">
                <a16:creationId xmlns:a16="http://schemas.microsoft.com/office/drawing/2014/main" id="{0DC8D359-8979-201B-BE9B-426669573B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8009" y="1632031"/>
            <a:ext cx="9312806" cy="491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16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1203</TotalTime>
  <Words>252</Words>
  <Application>Microsoft Macintosh PowerPoint</Application>
  <PresentationFormat>Widescreen</PresentationFormat>
  <Paragraphs>21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-apple-system</vt:lpstr>
      <vt:lpstr>Arial</vt:lpstr>
      <vt:lpstr>Cambria Math</vt:lpstr>
      <vt:lpstr>Tw Cen MT</vt:lpstr>
      <vt:lpstr>Circuit</vt:lpstr>
      <vt:lpstr>Cinematic Shot Generation using Convex Optimization</vt:lpstr>
      <vt:lpstr>Overview of the problem</vt:lpstr>
      <vt:lpstr>CONVEX Optimization</vt:lpstr>
      <vt:lpstr>Our goal is to frame the SHAKY BOUNDING BOX PROBLEM AS AN OPTIMIZATION PROBLEM…</vt:lpstr>
      <vt:lpstr>A SIMPLER EXAMPLE</vt:lpstr>
      <vt:lpstr>A SIMPLER Example CONT…</vt:lpstr>
      <vt:lpstr>BACK TO the Bounding BOX PROBELM</vt:lpstr>
      <vt:lpstr>Connecting the problem to our example</vt:lpstr>
      <vt:lpstr>FINAL OUTPUT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Cinematic Shot Generation using Convex Optimization</dc:title>
  <dc:creator>Haran Sk Raajesh</dc:creator>
  <cp:lastModifiedBy>Haran Sk Raajesh</cp:lastModifiedBy>
  <cp:revision>3</cp:revision>
  <dcterms:created xsi:type="dcterms:W3CDTF">2023-05-28T16:23:57Z</dcterms:created>
  <dcterms:modified xsi:type="dcterms:W3CDTF">2023-05-29T22:11:28Z</dcterms:modified>
</cp:coreProperties>
</file>

<file path=docProps/thumbnail.jpeg>
</file>